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79" r:id="rId4"/>
    <p:sldId id="272" r:id="rId5"/>
    <p:sldId id="258" r:id="rId6"/>
    <p:sldId id="259" r:id="rId7"/>
    <p:sldId id="260" r:id="rId8"/>
    <p:sldId id="278" r:id="rId9"/>
    <p:sldId id="264" r:id="rId10"/>
    <p:sldId id="276" r:id="rId11"/>
    <p:sldId id="277" r:id="rId12"/>
    <p:sldId id="265" r:id="rId13"/>
    <p:sldId id="275" r:id="rId14"/>
    <p:sldId id="266" r:id="rId15"/>
    <p:sldId id="267" r:id="rId16"/>
    <p:sldId id="268" r:id="rId17"/>
    <p:sldId id="269" r:id="rId18"/>
    <p:sldId id="261" r:id="rId19"/>
    <p:sldId id="262" r:id="rId20"/>
    <p:sldId id="270" r:id="rId21"/>
    <p:sldId id="263" r:id="rId22"/>
    <p:sldId id="271" r:id="rId2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  <a:srgbClr val="FFFF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98" autoAdjust="0"/>
    <p:restoredTop sz="94650" autoAdjust="0"/>
  </p:normalViewPr>
  <p:slideViewPr>
    <p:cSldViewPr>
      <p:cViewPr varScale="1">
        <p:scale>
          <a:sx n="91" d="100"/>
          <a:sy n="91" d="100"/>
        </p:scale>
        <p:origin x="-768" y="-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3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chart>
    <c:plotArea>
      <c:layout>
        <c:manualLayout>
          <c:layoutTarget val="inner"/>
          <c:xMode val="edge"/>
          <c:yMode val="edge"/>
          <c:x val="0.10968491785749"/>
          <c:y val="5.8891555233659722E-2"/>
          <c:w val="0.75126032857003999"/>
          <c:h val="0.81574661569261619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Huggies</c:v>
                </c:pt>
              </c:strCache>
            </c:strRef>
          </c:tx>
          <c:cat>
            <c:strRef>
              <c:f>Sheet1!$A$2:$A$6</c:f>
              <c:strCache>
                <c:ptCount val="5"/>
                <c:pt idx="0">
                  <c:v>Trial 1</c:v>
                </c:pt>
                <c:pt idx="1">
                  <c:v>Trial 2</c:v>
                </c:pt>
                <c:pt idx="2">
                  <c:v>Trial 3</c:v>
                </c:pt>
                <c:pt idx="3">
                  <c:v>Trial 4</c:v>
                </c:pt>
                <c:pt idx="4">
                  <c:v>Trial 5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660</c:v>
                </c:pt>
                <c:pt idx="1">
                  <c:v>720</c:v>
                </c:pt>
                <c:pt idx="2">
                  <c:v>630</c:v>
                </c:pt>
                <c:pt idx="3">
                  <c:v>660</c:v>
                </c:pt>
                <c:pt idx="4">
                  <c:v>720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Pampers</c:v>
                </c:pt>
              </c:strCache>
            </c:strRef>
          </c:tx>
          <c:cat>
            <c:strRef>
              <c:f>Sheet1!$A$2:$A$6</c:f>
              <c:strCache>
                <c:ptCount val="5"/>
                <c:pt idx="0">
                  <c:v>Trial 1</c:v>
                </c:pt>
                <c:pt idx="1">
                  <c:v>Trial 2</c:v>
                </c:pt>
                <c:pt idx="2">
                  <c:v>Trial 3</c:v>
                </c:pt>
                <c:pt idx="3">
                  <c:v>Trial 4</c:v>
                </c:pt>
                <c:pt idx="4">
                  <c:v>Trial 5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420</c:v>
                </c:pt>
                <c:pt idx="1">
                  <c:v>510</c:v>
                </c:pt>
                <c:pt idx="2">
                  <c:v>270</c:v>
                </c:pt>
                <c:pt idx="3">
                  <c:v>270</c:v>
                </c:pt>
                <c:pt idx="4">
                  <c:v>360</c:v>
                </c:pt>
              </c:numCache>
            </c:numRef>
          </c:val>
        </c:ser>
        <c:axId val="92381568"/>
        <c:axId val="92383104"/>
      </c:barChart>
      <c:catAx>
        <c:axId val="92381568"/>
        <c:scaling>
          <c:orientation val="minMax"/>
        </c:scaling>
        <c:axPos val="b"/>
        <c:tickLblPos val="nextTo"/>
        <c:crossAx val="92383104"/>
        <c:crosses val="autoZero"/>
        <c:auto val="1"/>
        <c:lblAlgn val="ctr"/>
        <c:lblOffset val="100"/>
      </c:catAx>
      <c:valAx>
        <c:axId val="92383104"/>
        <c:scaling>
          <c:orientation val="minMax"/>
        </c:scaling>
        <c:axPos val="l"/>
        <c:majorGridlines/>
        <c:title>
          <c:tx>
            <c:rich>
              <a:bodyPr/>
              <a:lstStyle/>
              <a:p>
                <a:pPr>
                  <a:defRPr/>
                </a:pPr>
                <a:r>
                  <a:rPr lang="en-US" dirty="0" smtClean="0"/>
                  <a:t>Amount </a:t>
                </a:r>
                <a:r>
                  <a:rPr lang="en-US" dirty="0"/>
                  <a:t>of </a:t>
                </a:r>
                <a:r>
                  <a:rPr lang="en-US" dirty="0" smtClean="0"/>
                  <a:t>Water Absorbed (</a:t>
                </a:r>
                <a:r>
                  <a:rPr lang="en-US" dirty="0" err="1" smtClean="0"/>
                  <a:t>mL</a:t>
                </a:r>
                <a:r>
                  <a:rPr lang="en-US" dirty="0" smtClean="0"/>
                  <a:t>)</a:t>
                </a:r>
                <a:endParaRPr lang="en-US" dirty="0"/>
              </a:p>
            </c:rich>
          </c:tx>
          <c:layout>
            <c:manualLayout>
              <c:xMode val="edge"/>
              <c:yMode val="edge"/>
              <c:x val="0"/>
              <c:y val="0.21281740901790311"/>
            </c:manualLayout>
          </c:layout>
        </c:title>
        <c:numFmt formatCode="General" sourceLinked="1"/>
        <c:tickLblPos val="nextTo"/>
        <c:crossAx val="92381568"/>
        <c:crosses val="autoZero"/>
        <c:crossBetween val="between"/>
      </c:valAx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Huggies</c:v>
                </c:pt>
              </c:strCache>
            </c:strRef>
          </c:tx>
          <c:cat>
            <c:strRef>
              <c:f>Sheet1!$A$2:$A$3</c:f>
              <c:strCache>
                <c:ptCount val="2"/>
                <c:pt idx="0">
                  <c:v>Huggies</c:v>
                </c:pt>
                <c:pt idx="1">
                  <c:v>Pampers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678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Pampers</c:v>
                </c:pt>
              </c:strCache>
            </c:strRef>
          </c:tx>
          <c:cat>
            <c:strRef>
              <c:f>Sheet1!$A$2:$A$3</c:f>
              <c:strCache>
                <c:ptCount val="2"/>
                <c:pt idx="0">
                  <c:v>Huggies</c:v>
                </c:pt>
                <c:pt idx="1">
                  <c:v>Pampers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2.4</c:v>
                </c:pt>
                <c:pt idx="1">
                  <c:v>362</c:v>
                </c:pt>
              </c:numCache>
            </c:numRef>
          </c:val>
        </c:ser>
        <c:axId val="100131584"/>
        <c:axId val="100133120"/>
      </c:barChart>
      <c:catAx>
        <c:axId val="100131584"/>
        <c:scaling>
          <c:orientation val="minMax"/>
        </c:scaling>
        <c:axPos val="b"/>
        <c:tickLblPos val="nextTo"/>
        <c:crossAx val="100133120"/>
        <c:crosses val="autoZero"/>
        <c:auto val="1"/>
        <c:lblAlgn val="ctr"/>
        <c:lblOffset val="100"/>
      </c:catAx>
      <c:valAx>
        <c:axId val="100133120"/>
        <c:scaling>
          <c:orientation val="minMax"/>
        </c:scaling>
        <c:axPos val="l"/>
        <c:majorGridlines/>
        <c:numFmt formatCode="General" sourceLinked="1"/>
        <c:tickLblPos val="nextTo"/>
        <c:crossAx val="100131584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D414B8-8BC2-49C4-B4FE-DF13C5F616AF}" type="datetimeFigureOut">
              <a:rPr lang="en-US" smtClean="0"/>
              <a:pPr/>
              <a:t>11/19/2009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D11F5B-3BD0-42EC-885C-ADDDC946A5A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D414B8-8BC2-49C4-B4FE-DF13C5F616AF}" type="datetimeFigureOut">
              <a:rPr lang="en-US" smtClean="0"/>
              <a:pPr/>
              <a:t>11/19/2009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D11F5B-3BD0-42EC-885C-ADDDC946A5A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D414B8-8BC2-49C4-B4FE-DF13C5F616AF}" type="datetimeFigureOut">
              <a:rPr lang="en-US" smtClean="0"/>
              <a:pPr/>
              <a:t>11/19/2009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D11F5B-3BD0-42EC-885C-ADDDC946A5A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D414B8-8BC2-49C4-B4FE-DF13C5F616AF}" type="datetimeFigureOut">
              <a:rPr lang="en-US" smtClean="0"/>
              <a:pPr/>
              <a:t>11/19/2009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D11F5B-3BD0-42EC-885C-ADDDC946A5A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D414B8-8BC2-49C4-B4FE-DF13C5F616AF}" type="datetimeFigureOut">
              <a:rPr lang="en-US" smtClean="0"/>
              <a:pPr/>
              <a:t>11/19/2009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D11F5B-3BD0-42EC-885C-ADDDC946A5A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D414B8-8BC2-49C4-B4FE-DF13C5F616AF}" type="datetimeFigureOut">
              <a:rPr lang="en-US" smtClean="0"/>
              <a:pPr/>
              <a:t>11/19/2009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D11F5B-3BD0-42EC-885C-ADDDC946A5A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D414B8-8BC2-49C4-B4FE-DF13C5F616AF}" type="datetimeFigureOut">
              <a:rPr lang="en-US" smtClean="0"/>
              <a:pPr/>
              <a:t>11/19/2009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D11F5B-3BD0-42EC-885C-ADDDC946A5A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D414B8-8BC2-49C4-B4FE-DF13C5F616AF}" type="datetimeFigureOut">
              <a:rPr lang="en-US" smtClean="0"/>
              <a:pPr/>
              <a:t>11/19/2009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D11F5B-3BD0-42EC-885C-ADDDC946A5A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D414B8-8BC2-49C4-B4FE-DF13C5F616AF}" type="datetimeFigureOut">
              <a:rPr lang="en-US" smtClean="0"/>
              <a:pPr/>
              <a:t>11/19/2009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D11F5B-3BD0-42EC-885C-ADDDC946A5A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D414B8-8BC2-49C4-B4FE-DF13C5F616AF}" type="datetimeFigureOut">
              <a:rPr lang="en-US" smtClean="0"/>
              <a:pPr/>
              <a:t>11/19/2009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D11F5B-3BD0-42EC-885C-ADDDC946A5A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D414B8-8BC2-49C4-B4FE-DF13C5F616AF}" type="datetimeFigureOut">
              <a:rPr lang="en-US" smtClean="0"/>
              <a:pPr/>
              <a:t>11/19/2009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D11F5B-3BD0-42EC-885C-ADDDC946A5A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D414B8-8BC2-49C4-B4FE-DF13C5F616AF}" type="datetimeFigureOut">
              <a:rPr lang="en-US" smtClean="0"/>
              <a:pPr/>
              <a:t>11/19/2009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D11F5B-3BD0-42EC-885C-ADDDC946A5AA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Worksheet1.xls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Worksheet2.xls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Which Diaper Absorbs More?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Caitlyn Connelly</a:t>
            </a:r>
            <a:endParaRPr lang="en-US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Huggies</a:t>
            </a:r>
            <a:r>
              <a:rPr lang="en-US" dirty="0" smtClean="0"/>
              <a:t> Data Collection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ChangeAspect="1"/>
          </p:cNvGraphicFramePr>
          <p:nvPr>
            <p:ph idx="1"/>
          </p:nvPr>
        </p:nvGraphicFramePr>
        <p:xfrm>
          <a:off x="304800" y="1676400"/>
          <a:ext cx="8348420" cy="4876800"/>
        </p:xfrm>
        <a:graphic>
          <a:graphicData uri="http://schemas.openxmlformats.org/presentationml/2006/ole">
            <p:oleObj spid="_x0000_s1026" name="Worksheet" r:id="rId3" imgW="2847960" imgH="1152435" progId="Excel.Sheet.12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Pampers Data Collection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ChangeAspect="1"/>
          </p:cNvGraphicFramePr>
          <p:nvPr>
            <p:ph idx="1"/>
          </p:nvPr>
        </p:nvGraphicFramePr>
        <p:xfrm>
          <a:off x="533400" y="1676400"/>
          <a:ext cx="8348420" cy="4876800"/>
        </p:xfrm>
        <a:graphic>
          <a:graphicData uri="http://schemas.openxmlformats.org/presentationml/2006/ole">
            <p:oleObj spid="_x0000_s2050" name="Worksheet" r:id="rId3" imgW="2847960" imgH="1152435" progId="Excel.Sheet.12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Amount of Water Absorbed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304800" y="1295400"/>
          <a:ext cx="8458200" cy="5105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4114800" y="6324600"/>
            <a:ext cx="6885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Trials</a:t>
            </a:r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Average Amount of Water Absorbed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3581400" y="618386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b="1" dirty="0"/>
          </a:p>
        </p:txBody>
      </p:sp>
      <p:sp>
        <p:nvSpPr>
          <p:cNvPr id="5" name="TextBox 4"/>
          <p:cNvSpPr txBox="1"/>
          <p:nvPr/>
        </p:nvSpPr>
        <p:spPr>
          <a:xfrm>
            <a:off x="3886200" y="6172200"/>
            <a:ext cx="1920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Brands  of Diapers </a:t>
            </a:r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Analysis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I noticed in the Pampers brand that the thin netting on the inside seemed to have beads of water laying on it.</a:t>
            </a:r>
          </a:p>
          <a:p>
            <a:r>
              <a:rPr lang="en-US" sz="2400" dirty="0" err="1" smtClean="0"/>
              <a:t>Huggies</a:t>
            </a:r>
            <a:r>
              <a:rPr lang="en-US" sz="2400" dirty="0" smtClean="0"/>
              <a:t> had the same thickness of material on the inside as it did the outside. Also it did not have the waffle appearance on the inside like pampers did.</a:t>
            </a:r>
          </a:p>
          <a:p>
            <a:r>
              <a:rPr lang="en-US" sz="2400" dirty="0" smtClean="0"/>
              <a:t>I also ripped open the insides of both diapers to examine the materials used inside, they both looked the same.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sz="2400" dirty="0" smtClean="0"/>
              <a:t>     </a:t>
            </a:r>
            <a:r>
              <a:rPr lang="en-US" sz="2400" dirty="0" err="1" smtClean="0"/>
              <a:t>Huggies</a:t>
            </a:r>
            <a:r>
              <a:rPr lang="en-US" sz="2400" dirty="0" smtClean="0"/>
              <a:t> absorbed more water then Pampers, this is because it had more polymers than the other brand. </a:t>
            </a:r>
            <a:r>
              <a:rPr lang="en-US" sz="2400" dirty="0" err="1" smtClean="0"/>
              <a:t>Huggies</a:t>
            </a:r>
            <a:r>
              <a:rPr lang="en-US" sz="2400" dirty="0" smtClean="0"/>
              <a:t> absorbs on average 312 more milliliters than Pampers. My hypothesis therefore was correct. 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Weaknesses and Improvements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I could have used more types of diapers. </a:t>
            </a:r>
          </a:p>
          <a:p>
            <a:r>
              <a:rPr lang="en-US" sz="2400" dirty="0" smtClean="0"/>
              <a:t>I could have did more trials with each type of diaper.</a:t>
            </a:r>
          </a:p>
          <a:p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Future Studies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sz="2400" dirty="0" smtClean="0"/>
              <a:t> In the future I want to discover if the netting in the Pampers had any effect on the absorbency of the diapers. I would also like to explore the different brands of diapers and compare their different absorbencies. 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Sources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buNone/>
            </a:pPr>
            <a:r>
              <a:rPr lang="en-US" sz="2400" dirty="0"/>
              <a:t> </a:t>
            </a:r>
            <a:r>
              <a:rPr lang="en-US" sz="2400" dirty="0" smtClean="0"/>
              <a:t>“</a:t>
            </a:r>
            <a:r>
              <a:rPr lang="en-US" sz="2400" dirty="0"/>
              <a:t>Absorb.” 9 May 2009</a:t>
            </a:r>
          </a:p>
          <a:p>
            <a:pPr>
              <a:buNone/>
            </a:pPr>
            <a:r>
              <a:rPr lang="en-US" sz="2400" dirty="0"/>
              <a:t>	&lt;http://www.meriam-webster.com/dictionary/absorb&gt;.</a:t>
            </a:r>
          </a:p>
          <a:p>
            <a:pPr>
              <a:buNone/>
            </a:pPr>
            <a:r>
              <a:rPr lang="en-US" sz="2400" dirty="0"/>
              <a:t>“Absorbency.” 9 May 2009</a:t>
            </a:r>
          </a:p>
          <a:p>
            <a:pPr>
              <a:buNone/>
            </a:pPr>
            <a:r>
              <a:rPr lang="en-US" sz="2400" dirty="0"/>
              <a:t>	&lt;http://www.meriam-webster.com/dictionary/absorbency&gt;.</a:t>
            </a:r>
          </a:p>
          <a:p>
            <a:pPr>
              <a:buNone/>
            </a:pPr>
            <a:r>
              <a:rPr lang="en-US" sz="2400" dirty="0"/>
              <a:t>“Absorbent.” 9 May 2009</a:t>
            </a:r>
          </a:p>
          <a:p>
            <a:pPr>
              <a:buNone/>
            </a:pPr>
            <a:r>
              <a:rPr lang="en-US" sz="2400" dirty="0"/>
              <a:t>	&lt;http://www.meriam-webster.com/dictionary/absorbent&gt;.</a:t>
            </a:r>
          </a:p>
          <a:p>
            <a:pPr>
              <a:buNone/>
            </a:pPr>
            <a:r>
              <a:rPr lang="en-US" sz="2400" dirty="0"/>
              <a:t>“Absorber.” 9 May 2009</a:t>
            </a:r>
          </a:p>
          <a:p>
            <a:pPr>
              <a:buNone/>
            </a:pPr>
            <a:r>
              <a:rPr lang="en-US" sz="2400" dirty="0"/>
              <a:t>	&lt;http://dictionary.reference.com/browse/absorber?gsrc=2446</a:t>
            </a:r>
            <a:r>
              <a:rPr lang="en-US" sz="2400" dirty="0" smtClean="0"/>
              <a:t>&gt;.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Sources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76400"/>
            <a:ext cx="8229600" cy="4525963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en-US" sz="3600" dirty="0" smtClean="0"/>
              <a:t>Anderson, Dr. David. “Baby Diaper Polymer.” 24 April 2009</a:t>
            </a:r>
          </a:p>
          <a:p>
            <a:pPr>
              <a:buNone/>
            </a:pPr>
            <a:r>
              <a:rPr lang="en-US" sz="3600" dirty="0" smtClean="0"/>
              <a:t>	&lt;http://www.coolscience.org/coolscience/kidScientists/babydiaper.htm&gt;.</a:t>
            </a:r>
          </a:p>
          <a:p>
            <a:pPr>
              <a:buNone/>
            </a:pPr>
            <a:endParaRPr lang="en-US" sz="3400" dirty="0" smtClean="0"/>
          </a:p>
          <a:p>
            <a:pPr>
              <a:buNone/>
            </a:pPr>
            <a:r>
              <a:rPr lang="en-US" sz="3400" dirty="0" smtClean="0"/>
              <a:t>“</a:t>
            </a:r>
            <a:r>
              <a:rPr lang="en-US" sz="3400" dirty="0"/>
              <a:t>Can You Tell Me More About Diapers for a Student Project?” 28 April 2009</a:t>
            </a:r>
          </a:p>
          <a:p>
            <a:pPr>
              <a:buNone/>
            </a:pPr>
            <a:r>
              <a:rPr lang="en-US" sz="3400" dirty="0"/>
              <a:t>	&lt;http://babycare.custhelp.com/cgi-bin/babycare.cfg/php/enduser/popup_adp.php?p_sid=KmTmNuwj&amp;p_lva=&amp;p_li=&amp;p_faqid=9433&amp;p_created=1202310151&amp;p_sp=cF9zcmNoPTEmcF9zb3J0x2J5PSZwx2dyaWRzb3J0PSZwx3Jvd19jbnQ9MTUzLDE1MyZwX3Byb2RzPTY2JnBfy2F0cz0wJnBfcHy9MS42NiZwx2N2PSZwX3Bhz2U9MQ</a:t>
            </a:r>
            <a:r>
              <a:rPr lang="en-US" sz="3400" dirty="0" smtClean="0"/>
              <a:t>**&gt;.</a:t>
            </a:r>
          </a:p>
          <a:p>
            <a:pPr>
              <a:buNone/>
            </a:pPr>
            <a:endParaRPr 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Research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A polymer is </a:t>
            </a:r>
            <a:r>
              <a:rPr lang="en-US" sz="2400" dirty="0" smtClean="0"/>
              <a:t>many </a:t>
            </a:r>
            <a:r>
              <a:rPr lang="en-US" sz="2400" dirty="0" smtClean="0"/>
              <a:t>molecules strung </a:t>
            </a:r>
            <a:r>
              <a:rPr lang="en-US" sz="2400" dirty="0" smtClean="0"/>
              <a:t>together to </a:t>
            </a:r>
            <a:r>
              <a:rPr lang="en-US" sz="2400" dirty="0" smtClean="0"/>
              <a:t>make long </a:t>
            </a:r>
            <a:r>
              <a:rPr lang="en-US" sz="2400" dirty="0" smtClean="0"/>
              <a:t>chains</a:t>
            </a:r>
            <a:r>
              <a:rPr lang="en-US" sz="2400" dirty="0" smtClean="0"/>
              <a:t>.</a:t>
            </a:r>
            <a:endParaRPr lang="en-US" sz="2400" dirty="0" smtClean="0"/>
          </a:p>
          <a:p>
            <a:r>
              <a:rPr lang="en-US" sz="2400" dirty="0" smtClean="0"/>
              <a:t>Polymers </a:t>
            </a:r>
            <a:r>
              <a:rPr lang="en-US" sz="2400" dirty="0" smtClean="0"/>
              <a:t>enhance absorbency.</a:t>
            </a:r>
          </a:p>
          <a:p>
            <a:r>
              <a:rPr lang="en-US" sz="2400" dirty="0" smtClean="0"/>
              <a:t>There are two types of polymers in Pampers diapers.</a:t>
            </a:r>
          </a:p>
          <a:p>
            <a:r>
              <a:rPr lang="en-US" sz="2400" dirty="0" smtClean="0"/>
              <a:t>They are polyethylene and polypropylene. </a:t>
            </a:r>
          </a:p>
          <a:p>
            <a:r>
              <a:rPr lang="en-US" sz="2400" dirty="0" err="1" smtClean="0"/>
              <a:t>Huggies</a:t>
            </a:r>
            <a:r>
              <a:rPr lang="en-US" sz="2400" dirty="0" smtClean="0"/>
              <a:t> contains the polymers: </a:t>
            </a:r>
            <a:r>
              <a:rPr lang="en-US" sz="2400" dirty="0" err="1" smtClean="0"/>
              <a:t>polyacrylate</a:t>
            </a:r>
            <a:r>
              <a:rPr lang="en-US" sz="2400" dirty="0" smtClean="0"/>
              <a:t>,  polypropylene, polyester, and polyethylene</a:t>
            </a:r>
            <a:r>
              <a:rPr lang="en-US" sz="2400" dirty="0" smtClean="0"/>
              <a:t>.</a:t>
            </a:r>
          </a:p>
          <a:p>
            <a:pPr>
              <a:buNone/>
            </a:pPr>
            <a:r>
              <a:rPr lang="en-US" sz="2400" dirty="0" smtClean="0"/>
              <a:t> </a:t>
            </a:r>
            <a:endParaRPr lang="en-US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Sources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sz="2600" dirty="0" smtClean="0"/>
              <a:t>“Colloid.” 25 May 2009</a:t>
            </a:r>
          </a:p>
          <a:p>
            <a:pPr>
              <a:buNone/>
            </a:pPr>
            <a:r>
              <a:rPr lang="en-US" sz="2600" dirty="0" smtClean="0"/>
              <a:t>	&lt;http://www.dictionary.reference.com/browse/colloid&gt;.</a:t>
            </a:r>
          </a:p>
          <a:p>
            <a:pPr>
              <a:buNone/>
            </a:pPr>
            <a:r>
              <a:rPr lang="en-US" sz="2600" dirty="0" smtClean="0"/>
              <a:t>“Gel.” 20 April 2009</a:t>
            </a:r>
          </a:p>
          <a:p>
            <a:pPr>
              <a:buNone/>
            </a:pPr>
            <a:r>
              <a:rPr lang="en-US" sz="2600" dirty="0" smtClean="0"/>
              <a:t>	&lt;http://www.askoxford.com/concise_oed/gel_1?view:get&gt;. </a:t>
            </a:r>
          </a:p>
          <a:p>
            <a:pPr>
              <a:buNone/>
            </a:pPr>
            <a:r>
              <a:rPr lang="en-US" sz="2600" dirty="0" err="1" smtClean="0"/>
              <a:t>Grassino</a:t>
            </a:r>
            <a:r>
              <a:rPr lang="en-US" sz="2600" dirty="0" smtClean="0"/>
              <a:t>, Susana. “Gel: A Short Word With a Long Meaning.” 9 April 2009</a:t>
            </a:r>
          </a:p>
          <a:p>
            <a:pPr>
              <a:buNone/>
            </a:pPr>
            <a:r>
              <a:rPr lang="en-US" sz="2600" dirty="0" smtClean="0"/>
              <a:t>	&lt;http://pslc.ws/macrogllgel.htm&gt;.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Sources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buNone/>
            </a:pPr>
            <a:r>
              <a:rPr lang="en-US" sz="2400" dirty="0" smtClean="0"/>
              <a:t>“</a:t>
            </a:r>
            <a:r>
              <a:rPr lang="en-US" sz="2400" dirty="0" err="1"/>
              <a:t>Huggies</a:t>
            </a:r>
            <a:r>
              <a:rPr lang="en-US" sz="2400" dirty="0"/>
              <a:t> Products FAQS.” 29 April 2009</a:t>
            </a:r>
          </a:p>
          <a:p>
            <a:pPr>
              <a:buNone/>
            </a:pPr>
            <a:r>
              <a:rPr lang="en-US" sz="2400" dirty="0"/>
              <a:t>	&lt;http://www.huggieshappybaby.com/products/index.aspx?faqs&amp;_nc=633765409990802447&amp;_nockcheck=true&gt;. </a:t>
            </a:r>
          </a:p>
          <a:p>
            <a:pPr>
              <a:buNone/>
            </a:pPr>
            <a:r>
              <a:rPr lang="en-US" sz="2400" dirty="0" smtClean="0"/>
              <a:t>“Molecule” 19 November 2009</a:t>
            </a:r>
          </a:p>
          <a:p>
            <a:pPr>
              <a:buNone/>
            </a:pPr>
            <a:r>
              <a:rPr lang="en-US" sz="2400" dirty="0" smtClean="0"/>
              <a:t>	</a:t>
            </a:r>
            <a:r>
              <a:rPr lang="en-US" sz="2400" dirty="0" smtClean="0"/>
              <a:t>&lt;http</a:t>
            </a:r>
            <a:r>
              <a:rPr lang="en-US" sz="2400" dirty="0" smtClean="0"/>
              <a:t>://</a:t>
            </a:r>
            <a:r>
              <a:rPr lang="en-US" sz="2400" dirty="0" smtClean="0"/>
              <a:t>www.merriam-webster.com/dictionary/molecule&gt;.</a:t>
            </a:r>
            <a:endParaRPr lang="en-US" sz="2400" dirty="0" smtClean="0"/>
          </a:p>
          <a:p>
            <a:pPr>
              <a:buNone/>
            </a:pPr>
            <a:r>
              <a:rPr lang="en-US" sz="2400" dirty="0" smtClean="0"/>
              <a:t>“</a:t>
            </a:r>
            <a:r>
              <a:rPr lang="en-US" sz="2400" dirty="0"/>
              <a:t>What is a Polymer?” 27 April 2009</a:t>
            </a:r>
          </a:p>
          <a:p>
            <a:pPr>
              <a:buNone/>
            </a:pPr>
            <a:r>
              <a:rPr lang="en-US" sz="2400" dirty="0"/>
              <a:t>	&lt;http://</a:t>
            </a:r>
            <a:r>
              <a:rPr lang="en-US" sz="2400" dirty="0" smtClean="0"/>
              <a:t>pslc.ws.macrogl/kidsmac/basics.1&gt;.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Sources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sz="2400" dirty="0" smtClean="0"/>
              <a:t>“What is the </a:t>
            </a:r>
            <a:r>
              <a:rPr lang="en-US" sz="2400" dirty="0" err="1" smtClean="0"/>
              <a:t>Grainygel</a:t>
            </a:r>
            <a:r>
              <a:rPr lang="en-US" sz="2400" dirty="0" smtClean="0"/>
              <a:t> like Stuff in Diapers?” 12 May 2009</a:t>
            </a:r>
          </a:p>
          <a:p>
            <a:pPr>
              <a:buNone/>
            </a:pPr>
            <a:r>
              <a:rPr lang="en-US" sz="2400" dirty="0" smtClean="0"/>
              <a:t>	&lt;http://babycare.custhelp.com/cgi_bin/babycare.cfglphplenduser/stdadp.php?p </a:t>
            </a:r>
            <a:r>
              <a:rPr lang="en-US" sz="2400" dirty="0" err="1" smtClean="0"/>
              <a:t>faqid</a:t>
            </a:r>
            <a:r>
              <a:rPr lang="en-US" sz="2400" dirty="0" smtClean="0"/>
              <a:t>=2198&amp;p created=1044986207&amp;p </a:t>
            </a:r>
            <a:r>
              <a:rPr lang="en-US" sz="2400" dirty="0" err="1" smtClean="0"/>
              <a:t>sid</a:t>
            </a:r>
            <a:r>
              <a:rPr lang="en-US" sz="2400" dirty="0" smtClean="0"/>
              <a:t>=Qpw1 </a:t>
            </a:r>
            <a:r>
              <a:rPr lang="en-US" sz="2400" dirty="0" err="1" smtClean="0"/>
              <a:t>Exj&amp;p</a:t>
            </a:r>
            <a:r>
              <a:rPr lang="en-US" sz="2400" dirty="0" smtClean="0"/>
              <a:t> accessibility=0&amp;p redirect=&amp;p </a:t>
            </a:r>
            <a:r>
              <a:rPr lang="en-US" sz="2400" dirty="0" err="1" smtClean="0"/>
              <a:t>lva</a:t>
            </a:r>
            <a:r>
              <a:rPr lang="en-US" sz="2400" dirty="0" smtClean="0"/>
              <a:t>=&amp;p sp=cF9zcmNoPTEmc3Jvd19jbnQ9MjkmcF9wcm9Kcz0mcF9jYXRZPTEyMiZwX3B2PSZwX2NPTEuMTlyJnBfcGFnZT0x&amp;p </a:t>
            </a:r>
            <a:r>
              <a:rPr lang="en-US" sz="2400" dirty="0" err="1" smtClean="0"/>
              <a:t>li</a:t>
            </a:r>
            <a:r>
              <a:rPr lang="en-US" sz="2400" dirty="0" smtClean="0"/>
              <a:t>=&amp;p </a:t>
            </a:r>
            <a:r>
              <a:rPr lang="en-US" sz="2400" dirty="0" err="1" smtClean="0"/>
              <a:t>topview</a:t>
            </a:r>
            <a:r>
              <a:rPr lang="en-US" sz="2400" dirty="0" smtClean="0"/>
              <a:t>=1&gt;.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Vocabulary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Absorb </a:t>
            </a:r>
            <a:r>
              <a:rPr lang="en-US" sz="2400" dirty="0" smtClean="0"/>
              <a:t>– verb; to </a:t>
            </a:r>
            <a:r>
              <a:rPr lang="en-US" sz="2400" dirty="0" smtClean="0"/>
              <a:t>suck up</a:t>
            </a:r>
            <a:r>
              <a:rPr lang="en-US" sz="2400" dirty="0" smtClean="0"/>
              <a:t>.</a:t>
            </a:r>
          </a:p>
          <a:p>
            <a:r>
              <a:rPr lang="en-US" sz="2400" dirty="0" smtClean="0"/>
              <a:t>Polymer – noun; </a:t>
            </a:r>
            <a:r>
              <a:rPr lang="en-US" sz="2400" dirty="0" smtClean="0"/>
              <a:t>many molecules strung together to make long chains.</a:t>
            </a:r>
          </a:p>
          <a:p>
            <a:r>
              <a:rPr lang="en-US" sz="2400" dirty="0" smtClean="0"/>
              <a:t>Molecule </a:t>
            </a:r>
            <a:r>
              <a:rPr lang="en-US" sz="2400" dirty="0" smtClean="0"/>
              <a:t>– noun; </a:t>
            </a:r>
            <a:r>
              <a:rPr lang="en-US" sz="2400" dirty="0" smtClean="0"/>
              <a:t>the </a:t>
            </a:r>
            <a:r>
              <a:rPr lang="en-US" sz="2400" dirty="0" smtClean="0"/>
              <a:t>smallest particle of a substance that retains all the properties of </a:t>
            </a:r>
            <a:r>
              <a:rPr lang="en-US" sz="2400" dirty="0" smtClean="0"/>
              <a:t>the </a:t>
            </a:r>
            <a:r>
              <a:rPr lang="en-US" sz="2400" dirty="0" smtClean="0"/>
              <a:t>substance and is composed of one or more atoms</a:t>
            </a:r>
          </a:p>
          <a:p>
            <a:endParaRPr lang="en-US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Variables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sz="2400" b="1" dirty="0" smtClean="0"/>
              <a:t>Independent variable –</a:t>
            </a:r>
            <a:r>
              <a:rPr lang="en-US" sz="2400" dirty="0" smtClean="0"/>
              <a:t> different brands of diapers</a:t>
            </a:r>
          </a:p>
          <a:p>
            <a:pPr>
              <a:buNone/>
            </a:pPr>
            <a:r>
              <a:rPr lang="en-US" sz="2400" b="1" dirty="0" smtClean="0"/>
              <a:t>Dependent variable – </a:t>
            </a:r>
            <a:r>
              <a:rPr lang="en-US" sz="2400" dirty="0" smtClean="0"/>
              <a:t>amount of water absorbed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Purpose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sz="2400" dirty="0" smtClean="0"/>
              <a:t>     The purpose of this experiment was to determine which diaper absorbs more water. I wanted to know this because my aunt is pregnant and I wanted to help her out by knowing which diaper absorbs more.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Hypothesis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sz="2400" dirty="0" smtClean="0"/>
              <a:t>     If  </a:t>
            </a:r>
            <a:r>
              <a:rPr lang="en-US" sz="2400" dirty="0" err="1" smtClean="0"/>
              <a:t>Huggies</a:t>
            </a:r>
            <a:r>
              <a:rPr lang="en-US" sz="2400" dirty="0" smtClean="0"/>
              <a:t> has more polymers than Pampers  then it absorbs more water.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Materials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1 Scale</a:t>
            </a:r>
          </a:p>
          <a:p>
            <a:r>
              <a:rPr lang="en-US" sz="2400" dirty="0" smtClean="0"/>
              <a:t>5 </a:t>
            </a:r>
            <a:r>
              <a:rPr lang="en-US" sz="2400" dirty="0" err="1" smtClean="0"/>
              <a:t>Huggies</a:t>
            </a:r>
            <a:r>
              <a:rPr lang="en-US" sz="2400" dirty="0" smtClean="0"/>
              <a:t> diapers </a:t>
            </a:r>
          </a:p>
          <a:p>
            <a:r>
              <a:rPr lang="en-US" sz="2400" dirty="0" smtClean="0"/>
              <a:t>5 Pampers diapers</a:t>
            </a:r>
          </a:p>
          <a:p>
            <a:r>
              <a:rPr lang="en-US" sz="2400" dirty="0" smtClean="0"/>
              <a:t>Syringe </a:t>
            </a:r>
          </a:p>
          <a:p>
            <a:r>
              <a:rPr lang="en-US" sz="2400" dirty="0" smtClean="0"/>
              <a:t>6 Drops of food dye</a:t>
            </a:r>
          </a:p>
          <a:p>
            <a:r>
              <a:rPr lang="en-US" sz="2400" dirty="0" smtClean="0"/>
              <a:t>Water</a:t>
            </a:r>
          </a:p>
          <a:p>
            <a:r>
              <a:rPr lang="en-US" sz="2400" dirty="0" smtClean="0"/>
              <a:t>2 Glasses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Set Up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First, take two glasses and fill them with water.</a:t>
            </a:r>
          </a:p>
          <a:p>
            <a:r>
              <a:rPr lang="en-US" sz="2400" dirty="0" smtClean="0"/>
              <a:t>Then, add six drops of food dye to each glass.</a:t>
            </a:r>
          </a:p>
          <a:p>
            <a:r>
              <a:rPr lang="en-US" sz="2400" dirty="0" smtClean="0"/>
              <a:t>Make sure your diapers are all the same size.</a:t>
            </a:r>
          </a:p>
          <a:p>
            <a:pPr>
              <a:buNone/>
            </a:pP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Procedure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5029200"/>
          </a:xfrm>
        </p:spPr>
        <p:txBody>
          <a:bodyPr>
            <a:noAutofit/>
          </a:bodyPr>
          <a:lstStyle/>
          <a:p>
            <a:pPr marL="914400" lvl="1" indent="-457200">
              <a:buFont typeface="+mj-lt"/>
              <a:buAutoNum type="arabicPeriod"/>
            </a:pPr>
            <a:r>
              <a:rPr lang="en-US" sz="2400" dirty="0" smtClean="0"/>
              <a:t>First weigh the diaper and record the weight.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sz="2400" dirty="0" smtClean="0"/>
              <a:t>Using a syringe add colored water to the diaper until it can’t absorb anymore.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sz="2400" dirty="0" smtClean="0"/>
              <a:t>After the diaper reaches its maximum absorption, dispose of the extra water the diaper didn’t absorb. 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sz="2400" dirty="0" smtClean="0"/>
              <a:t>Then, weigh the diaper again and record the weight.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sz="2400" dirty="0" smtClean="0"/>
              <a:t>Next, subtract the second weight from the first weight to determine how much water the diaper absorbed.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sz="2400" dirty="0" smtClean="0"/>
              <a:t>Record the difference.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sz="2400" dirty="0" smtClean="0"/>
              <a:t>Repeat steps 1-6 for nine more diapers.</a:t>
            </a:r>
          </a:p>
          <a:p>
            <a:pPr marL="914400" lvl="1" indent="-457200">
              <a:buNone/>
            </a:pPr>
            <a:r>
              <a:rPr lang="en-US" sz="2400" dirty="0" smtClean="0"/>
              <a:t>*Note: You can refill the glasses as many times as needed or use more glasses. </a:t>
            </a:r>
          </a:p>
          <a:p>
            <a:pPr marL="914400" lvl="1" indent="-457200">
              <a:buFont typeface="+mj-lt"/>
              <a:buAutoNum type="arabicPeriod"/>
            </a:pPr>
            <a:endParaRPr lang="en-US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720</TotalTime>
  <Words>582</Words>
  <Application>Microsoft Office PowerPoint</Application>
  <PresentationFormat>On-screen Show (4:3)</PresentationFormat>
  <Paragraphs>91</Paragraphs>
  <Slides>22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4" baseType="lpstr">
      <vt:lpstr>Office Theme</vt:lpstr>
      <vt:lpstr>Worksheet</vt:lpstr>
      <vt:lpstr>Which Diaper Absorbs More?</vt:lpstr>
      <vt:lpstr>Research</vt:lpstr>
      <vt:lpstr>Vocabulary</vt:lpstr>
      <vt:lpstr>Variables </vt:lpstr>
      <vt:lpstr>Purpose</vt:lpstr>
      <vt:lpstr>Hypothesis</vt:lpstr>
      <vt:lpstr>Materials</vt:lpstr>
      <vt:lpstr>Set Up</vt:lpstr>
      <vt:lpstr>Procedure</vt:lpstr>
      <vt:lpstr>Huggies Data Collection</vt:lpstr>
      <vt:lpstr>Pampers Data Collection</vt:lpstr>
      <vt:lpstr>Amount of Water Absorbed</vt:lpstr>
      <vt:lpstr>Average Amount of Water Absorbed</vt:lpstr>
      <vt:lpstr>Analysis</vt:lpstr>
      <vt:lpstr>Conclusion</vt:lpstr>
      <vt:lpstr>Weaknesses and Improvements</vt:lpstr>
      <vt:lpstr>Future Studies</vt:lpstr>
      <vt:lpstr>Sources</vt:lpstr>
      <vt:lpstr>Sources</vt:lpstr>
      <vt:lpstr>Sources</vt:lpstr>
      <vt:lpstr>Sources</vt:lpstr>
      <vt:lpstr>Sources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Caitlyn Connelly</dc:creator>
  <cp:lastModifiedBy>Caitlyn Connelly</cp:lastModifiedBy>
  <cp:revision>57</cp:revision>
  <dcterms:created xsi:type="dcterms:W3CDTF">2009-11-19T16:41:48Z</dcterms:created>
  <dcterms:modified xsi:type="dcterms:W3CDTF">2009-11-20T01:09:31Z</dcterms:modified>
</cp:coreProperties>
</file>